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1.svg" ContentType="image/svg+xml"/>
  <Override PartName="/ppt/media/image10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4"/>
  </p:notesMasterIdLst>
  <p:sldIdLst>
    <p:sldId id="256" r:id="rId3"/>
    <p:sldId id="276" r:id="rId4"/>
    <p:sldId id="274" r:id="rId5"/>
    <p:sldId id="353" r:id="rId6"/>
    <p:sldId id="354" r:id="rId7"/>
    <p:sldId id="356" r:id="rId8"/>
    <p:sldId id="357" r:id="rId9"/>
    <p:sldId id="358" r:id="rId10"/>
    <p:sldId id="359" r:id="rId11"/>
    <p:sldId id="361" r:id="rId12"/>
    <p:sldId id="362" r:id="rId13"/>
    <p:sldId id="364" r:id="rId14"/>
    <p:sldId id="365" r:id="rId15"/>
    <p:sldId id="366" r:id="rId16"/>
    <p:sldId id="367" r:id="rId17"/>
    <p:sldId id="368" r:id="rId18"/>
    <p:sldId id="370" r:id="rId19"/>
    <p:sldId id="371" r:id="rId20"/>
    <p:sldId id="372" r:id="rId21"/>
    <p:sldId id="374" r:id="rId22"/>
    <p:sldId id="376" r:id="rId23"/>
    <p:sldId id="378" r:id="rId24"/>
    <p:sldId id="379" r:id="rId25"/>
    <p:sldId id="380" r:id="rId26"/>
    <p:sldId id="381" r:id="rId27"/>
    <p:sldId id="395" r:id="rId28"/>
    <p:sldId id="396" r:id="rId29"/>
    <p:sldId id="382" r:id="rId30"/>
    <p:sldId id="383" r:id="rId31"/>
    <p:sldId id="384" r:id="rId32"/>
    <p:sldId id="385" r:id="rId33"/>
    <p:sldId id="386" r:id="rId34"/>
    <p:sldId id="387" r:id="rId35"/>
    <p:sldId id="388" r:id="rId36"/>
    <p:sldId id="389" r:id="rId37"/>
    <p:sldId id="390" r:id="rId38"/>
    <p:sldId id="391" r:id="rId39"/>
    <p:sldId id="392" r:id="rId40"/>
    <p:sldId id="393" r:id="rId41"/>
    <p:sldId id="394" r:id="rId42"/>
    <p:sldId id="273" r:id="rId43"/>
  </p:sldIdLst>
  <p:sldSz cx="12192000" cy="6858000"/>
  <p:notesSz cx="6858000" cy="9144000"/>
  <p:embeddedFontLst>
    <p:embeddedFont>
      <p:font typeface="微软雅黑" panose="020B0503020204020204" pitchFamily="34" charset="-122"/>
      <p:regular r:id="rId48"/>
    </p:embeddedFont>
    <p:embeddedFont>
      <p:font typeface="方正大黑体_GBK" panose="02010600010101010101" charset="-122"/>
      <p:regular r:id="rId49"/>
    </p:embeddedFont>
    <p:embeddedFont>
      <p:font typeface="等线" panose="02010600030101010101" charset="-122"/>
      <p:regular r:id="rId50"/>
    </p:embeddedFont>
    <p:embeddedFont>
      <p:font typeface="等线 Light" panose="02010600030101010101" charset="-122"/>
      <p:regular r:id="rId51"/>
    </p:embeddedFont>
    <p:embeddedFont>
      <p:font typeface="Calibri" panose="020F0502020204030204" charset="0"/>
      <p:regular r:id="rId52"/>
      <p:bold r:id="rId53"/>
      <p:italic r:id="rId54"/>
      <p:boldItalic r:id="rId5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B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>
        <p:scale>
          <a:sx n="78" d="100"/>
          <a:sy n="78" d="100"/>
        </p:scale>
        <p:origin x="1776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5" Type="http://schemas.openxmlformats.org/officeDocument/2006/relationships/font" Target="fonts/font8.fntdata"/><Relationship Id="rId54" Type="http://schemas.openxmlformats.org/officeDocument/2006/relationships/font" Target="fonts/font7.fntdata"/><Relationship Id="rId53" Type="http://schemas.openxmlformats.org/officeDocument/2006/relationships/font" Target="fonts/font6.fntdata"/><Relationship Id="rId52" Type="http://schemas.openxmlformats.org/officeDocument/2006/relationships/font" Target="fonts/font5.fntdata"/><Relationship Id="rId51" Type="http://schemas.openxmlformats.org/officeDocument/2006/relationships/font" Target="fonts/font4.fntdata"/><Relationship Id="rId50" Type="http://schemas.openxmlformats.org/officeDocument/2006/relationships/font" Target="fonts/font3.fntdata"/><Relationship Id="rId5" Type="http://schemas.openxmlformats.org/officeDocument/2006/relationships/slide" Target="slides/slide3.xml"/><Relationship Id="rId49" Type="http://schemas.openxmlformats.org/officeDocument/2006/relationships/font" Target="fonts/font2.fntdata"/><Relationship Id="rId48" Type="http://schemas.openxmlformats.org/officeDocument/2006/relationships/font" Target="fonts/font1.fntdata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notesMaster" Target="notesMasters/notesMaster1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hyperlink" Target="..\assets\&#23454;&#39564;003\&#23454;&#39564;%20docker-003" TargetMode="Externa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7.png"/><Relationship Id="rId7" Type="http://schemas.openxmlformats.org/officeDocument/2006/relationships/hyperlink" Target="..\assets\&#23454;&#39564;003\&#23454;&#39564;%20docker-003" TargetMode="External"/><Relationship Id="rId6" Type="http://schemas.openxmlformats.org/officeDocument/2006/relationships/hyperlink" Target="..\assets\&#23454;&#39564;004\&#23454;&#39564;%20docker-004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9.svg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hyperlink" Target="..\assets\&#23454;&#39564;004\&#23454;&#39564;%20docker-004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hyperlink" Target="..\assets\&#23454;&#39564;004\&#23454;&#39564;%20docker-004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svg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.sv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tags" Target="../tags/tag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hyperlink" Target="..\assets\&#23454;&#39564;001\&#23454;&#39564;%20docker-001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..\assets\&#23454;&#39564;002\&#23454;&#39564;%20docker-002" TargetMode="Externa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5.svg"/><Relationship Id="rId7" Type="http://schemas.openxmlformats.org/officeDocument/2006/relationships/image" Target="../media/image17.png"/><Relationship Id="rId6" Type="http://schemas.openxmlformats.org/officeDocument/2006/relationships/image" Target="../media/image4.svg"/><Relationship Id="rId5" Type="http://schemas.openxmlformats.org/officeDocument/2006/relationships/image" Target="../media/image16.png"/><Relationship Id="rId4" Type="http://schemas.openxmlformats.org/officeDocument/2006/relationships/image" Target="../media/image3.svg"/><Relationship Id="rId3" Type="http://schemas.openxmlformats.org/officeDocument/2006/relationships/image" Target="../media/image15.png"/><Relationship Id="rId2" Type="http://schemas.openxmlformats.org/officeDocument/2006/relationships/image" Target="../media/image2.sv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7.svg"/><Relationship Id="rId11" Type="http://schemas.openxmlformats.org/officeDocument/2006/relationships/image" Target="../media/image19.png"/><Relationship Id="rId10" Type="http://schemas.openxmlformats.org/officeDocument/2006/relationships/image" Target="../media/image6.sv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060990" y="1588358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6337300" y="1654810"/>
            <a:ext cx="534289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chemeClr val="bg1"/>
                </a:solidFill>
              </a:rPr>
              <a:t>Docker Base</a:t>
            </a:r>
            <a:endParaRPr lang="en-US" altLang="zh-CN" sz="66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84789" y="2763030"/>
            <a:ext cx="4667249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registry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image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container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network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storage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60990" y="4479619"/>
            <a:ext cx="1408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091565" y="1443990"/>
            <a:ext cx="44069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docker-003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使用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 commit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生成自定义镜像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565" y="1952625"/>
            <a:ext cx="10174605" cy="8108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65" y="2996565"/>
            <a:ext cx="10174605" cy="11645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34415" y="4798695"/>
            <a:ext cx="6605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docker commit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低效率、低安全性、不可审计【生产不推荐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】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08350" y="5664200"/>
            <a:ext cx="52158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要使用什么？</a:t>
            </a:r>
            <a:r>
              <a:rPr lang="zh-CN" altLang="en-US" sz="1400" b="1" u="sng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           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敬请期待！！！</a:t>
            </a:r>
            <a:endParaRPr lang="en-US" altLang="zh-CN" sz="1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571750" y="5449570"/>
            <a:ext cx="736600" cy="736600"/>
            <a:chOff x="3035" y="8642"/>
            <a:chExt cx="1160" cy="1160"/>
          </a:xfrm>
        </p:grpSpPr>
        <p:pic>
          <p:nvPicPr>
            <p:cNvPr id="8" name="图片 7" descr="resource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35" y="8642"/>
              <a:ext cx="761" cy="761"/>
            </a:xfrm>
            <a:prstGeom prst="rect">
              <a:avLst/>
            </a:prstGeom>
          </p:spPr>
        </p:pic>
        <p:grpSp>
          <p:nvGrpSpPr>
            <p:cNvPr id="11" name="组合 10"/>
            <p:cNvGrpSpPr/>
            <p:nvPr/>
          </p:nvGrpSpPr>
          <p:grpSpPr>
            <a:xfrm>
              <a:off x="3235" y="8842"/>
              <a:ext cx="960" cy="960"/>
              <a:chOff x="3235" y="8842"/>
              <a:chExt cx="960" cy="960"/>
            </a:xfrm>
          </p:grpSpPr>
          <p:pic>
            <p:nvPicPr>
              <p:cNvPr id="9" name="图片 8" descr="resource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235" y="8842"/>
                <a:ext cx="761" cy="761"/>
              </a:xfrm>
              <a:prstGeom prst="rect">
                <a:avLst/>
              </a:prstGeom>
            </p:spPr>
          </p:pic>
          <p:pic>
            <p:nvPicPr>
              <p:cNvPr id="10" name="图片 9" descr="resource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435" y="9042"/>
                <a:ext cx="761" cy="76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84835" y="1439545"/>
            <a:ext cx="10582275" cy="3474720"/>
            <a:chOff x="921" y="3227"/>
            <a:chExt cx="16665" cy="5472"/>
          </a:xfrm>
        </p:grpSpPr>
        <p:grpSp>
          <p:nvGrpSpPr>
            <p:cNvPr id="30" name="组合 29"/>
            <p:cNvGrpSpPr/>
            <p:nvPr/>
          </p:nvGrpSpPr>
          <p:grpSpPr>
            <a:xfrm>
              <a:off x="921" y="3227"/>
              <a:ext cx="9768" cy="4692"/>
              <a:chOff x="2627" y="2035"/>
              <a:chExt cx="9768" cy="4692"/>
            </a:xfrm>
          </p:grpSpPr>
          <p:sp>
            <p:nvSpPr>
              <p:cNvPr id="13" name="流程图: 磁盘 12"/>
              <p:cNvSpPr/>
              <p:nvPr/>
            </p:nvSpPr>
            <p:spPr>
              <a:xfrm>
                <a:off x="7626" y="5278"/>
                <a:ext cx="935" cy="1449"/>
              </a:xfrm>
              <a:prstGeom prst="flowChartMagneticDisk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" name="流程图: 磁盘 13"/>
              <p:cNvSpPr/>
              <p:nvPr/>
            </p:nvSpPr>
            <p:spPr>
              <a:xfrm>
                <a:off x="7626" y="2518"/>
                <a:ext cx="935" cy="1449"/>
              </a:xfrm>
              <a:prstGeom prst="flowChartMagneticDisk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8707" y="3001"/>
                <a:ext cx="3546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zh-CN" altLang="en-US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公共仓库</a:t>
                </a:r>
                <a:r>
                  <a:rPr lang="en-US" altLang="zh-CN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public registry</a:t>
                </a:r>
                <a:endParaRPr lang="en-US" altLang="zh-CN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8707" y="5761"/>
                <a:ext cx="368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zh-CN" altLang="en-US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私有仓库</a:t>
                </a:r>
                <a:r>
                  <a:rPr lang="en-US" altLang="zh-CN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private registry</a:t>
                </a:r>
                <a:endParaRPr lang="en-US" altLang="zh-CN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pic>
            <p:nvPicPr>
              <p:cNvPr id="18" name="图片 17" descr="resource"/>
              <p:cNvPicPr>
                <a:picLocks noChangeAspect="1"/>
              </p:cNvPicPr>
              <p:nvPr/>
            </p:nvPicPr>
            <p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>
                <a:off x="2974" y="3967"/>
                <a:ext cx="1440" cy="1440"/>
              </a:xfrm>
              <a:prstGeom prst="rect">
                <a:avLst/>
              </a:prstGeom>
            </p:spPr>
          </p:pic>
          <p:sp>
            <p:nvSpPr>
              <p:cNvPr id="19" name="文本框 18"/>
              <p:cNvSpPr txBox="1"/>
              <p:nvPr/>
            </p:nvSpPr>
            <p:spPr>
              <a:xfrm>
                <a:off x="2627" y="5407"/>
                <a:ext cx="2134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altLang="zh-CN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docker images</a:t>
                </a:r>
                <a:endParaRPr lang="en-US" altLang="zh-CN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cxnSp>
            <p:nvCxnSpPr>
              <p:cNvPr id="20" name="直接箭头连接符 19"/>
              <p:cNvCxnSpPr>
                <a:stCxn id="18" idx="3"/>
                <a:endCxn id="14" idx="2"/>
              </p:cNvCxnSpPr>
              <p:nvPr/>
            </p:nvCxnSpPr>
            <p:spPr>
              <a:xfrm flipV="1">
                <a:off x="4414" y="3243"/>
                <a:ext cx="3212" cy="1444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>
                <a:stCxn id="18" idx="3"/>
                <a:endCxn id="13" idx="2"/>
              </p:cNvCxnSpPr>
              <p:nvPr/>
            </p:nvCxnSpPr>
            <p:spPr>
              <a:xfrm>
                <a:off x="4414" y="4687"/>
                <a:ext cx="3212" cy="1316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文本框 24"/>
              <p:cNvSpPr txBox="1"/>
              <p:nvPr/>
            </p:nvSpPr>
            <p:spPr>
              <a:xfrm rot="20160000">
                <a:off x="4861" y="3414"/>
                <a:ext cx="241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altLang="zh-CN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docker push ...</a:t>
                </a:r>
                <a:endParaRPr lang="zh-CN" altLang="en-US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 rot="1320000">
                <a:off x="4638" y="5290"/>
                <a:ext cx="241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altLang="zh-CN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docker push ...</a:t>
                </a:r>
                <a:endParaRPr lang="zh-CN" altLang="en-US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7626" y="2035"/>
                <a:ext cx="99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https</a:t>
                </a:r>
                <a:endParaRPr lang="en-US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6995" y="4795"/>
                <a:ext cx="2134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https or </a:t>
                </a:r>
                <a:r>
                  <a:rPr lang="en-US" sz="1400" b="1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http</a:t>
                </a:r>
                <a:endParaRPr lang="en-US" sz="1400" b="1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30" y="6216"/>
              <a:ext cx="6456" cy="1315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30" y="3970"/>
              <a:ext cx="2595" cy="930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36" y="7919"/>
              <a:ext cx="2460" cy="780"/>
            </a:xfrm>
            <a:prstGeom prst="rect">
              <a:avLst/>
            </a:prstGeom>
          </p:spPr>
        </p:pic>
      </p:grpSp>
      <p:sp>
        <p:nvSpPr>
          <p:cNvPr id="35" name="文本框 34"/>
          <p:cNvSpPr txBox="1"/>
          <p:nvPr/>
        </p:nvSpPr>
        <p:spPr>
          <a:xfrm>
            <a:off x="805180" y="5632450"/>
            <a:ext cx="32346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6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6" action="ppaction://hlinkfile"/>
              </a:rPr>
              <a:t>docker-004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6" action="ppaction://hlinkfile"/>
              </a:rPr>
              <a:t>构建和使用私有仓库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hlinkClick r:id="rId7" action="ppaction://hlinkfile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7615" y="4359910"/>
            <a:ext cx="2309495" cy="554355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805180" y="5078095"/>
            <a:ext cx="44208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[registry-host]:[port]/[username]/[image]:[tag]</a:t>
            </a:r>
            <a:endParaRPr lang="en-US" altLang="zh-CN" sz="1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docker container</a:t>
              </a:r>
              <a:endParaRPr lang="en-US" altLang="zh-CN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2241550" y="3999865"/>
            <a:ext cx="1610360" cy="3067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ENTRYPOINT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41550" y="4641215"/>
            <a:ext cx="1610360" cy="3067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CMD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曲线连接符 4"/>
          <p:cNvCxnSpPr>
            <a:stCxn id="38" idx="1"/>
            <a:endCxn id="3" idx="3"/>
          </p:cNvCxnSpPr>
          <p:nvPr/>
        </p:nvCxnSpPr>
        <p:spPr>
          <a:xfrm rot="10800000">
            <a:off x="3851910" y="4153535"/>
            <a:ext cx="911225" cy="320675"/>
          </a:xfrm>
          <a:prstGeom prst="curvedConnector3">
            <a:avLst>
              <a:gd name="adj1" fmla="val 49965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曲线连接符 5"/>
          <p:cNvCxnSpPr>
            <a:stCxn id="38" idx="1"/>
            <a:endCxn id="4" idx="3"/>
          </p:cNvCxnSpPr>
          <p:nvPr/>
        </p:nvCxnSpPr>
        <p:spPr>
          <a:xfrm rot="10800000" flipV="1">
            <a:off x="3851910" y="4474210"/>
            <a:ext cx="911225" cy="320675"/>
          </a:xfrm>
          <a:prstGeom prst="curvedConnector3">
            <a:avLst>
              <a:gd name="adj1" fmla="val 49965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648075" y="2311400"/>
            <a:ext cx="13550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docker run ...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流程图: 磁盘 8"/>
          <p:cNvSpPr/>
          <p:nvPr/>
        </p:nvSpPr>
        <p:spPr>
          <a:xfrm>
            <a:off x="8730615" y="2110740"/>
            <a:ext cx="594360" cy="833755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/>
              <a:t>registry</a:t>
            </a:r>
            <a:endParaRPr lang="en-US" altLang="zh-CN" sz="1000"/>
          </a:p>
        </p:txBody>
      </p:sp>
      <p:sp>
        <p:nvSpPr>
          <p:cNvPr id="11" name="圆角矩形 10"/>
          <p:cNvSpPr/>
          <p:nvPr/>
        </p:nvSpPr>
        <p:spPr>
          <a:xfrm>
            <a:off x="4763135" y="4641215"/>
            <a:ext cx="2223135" cy="306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image layer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曲线连接符 11"/>
          <p:cNvCxnSpPr>
            <a:stCxn id="8" idx="3"/>
            <a:endCxn id="9" idx="1"/>
          </p:cNvCxnSpPr>
          <p:nvPr/>
        </p:nvCxnSpPr>
        <p:spPr>
          <a:xfrm flipV="1">
            <a:off x="5003165" y="2120265"/>
            <a:ext cx="4024630" cy="354330"/>
          </a:xfrm>
          <a:prstGeom prst="curvedConnector4">
            <a:avLst>
              <a:gd name="adj1" fmla="val 46308"/>
              <a:gd name="adj2" fmla="val 167204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曲线连接符 16"/>
          <p:cNvCxnSpPr>
            <a:stCxn id="9" idx="3"/>
            <a:endCxn id="11" idx="3"/>
          </p:cNvCxnSpPr>
          <p:nvPr/>
        </p:nvCxnSpPr>
        <p:spPr>
          <a:xfrm rot="5400000">
            <a:off x="7081838" y="2858453"/>
            <a:ext cx="1850390" cy="2041525"/>
          </a:xfrm>
          <a:prstGeom prst="curved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8529320" y="3999865"/>
            <a:ext cx="11830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docker pull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4763135" y="4306570"/>
            <a:ext cx="2222500" cy="33464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container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347335" y="3237230"/>
            <a:ext cx="9086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dockerd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曲线连接符 39"/>
          <p:cNvCxnSpPr>
            <a:stCxn id="39" idx="2"/>
            <a:endCxn id="38" idx="0"/>
          </p:cNvCxnSpPr>
          <p:nvPr/>
        </p:nvCxnSpPr>
        <p:spPr>
          <a:xfrm rot="5400000" flipV="1">
            <a:off x="5457190" y="3888740"/>
            <a:ext cx="762635" cy="72390"/>
          </a:xfrm>
          <a:prstGeom prst="curved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5802630" y="3674110"/>
            <a:ext cx="126936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add writable layer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1134110" y="2659380"/>
            <a:ext cx="1648460" cy="5943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ENTRYPOINTS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34110" y="211264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生命周期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34110" y="3561715"/>
            <a:ext cx="53467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容器的生命周期，取决于容器内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entrypoint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所执行命令的生命周期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134110" y="4134485"/>
            <a:ext cx="305943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docker-005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docker的生命周期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757160" y="2141220"/>
            <a:ext cx="1783080" cy="11245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容器（用途）分类：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服务类的容器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工具类的容器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1810385" y="2259330"/>
            <a:ext cx="1648460" cy="5943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ENTRYPOINTS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810385" y="3161665"/>
            <a:ext cx="53467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容器的生命周期，取决于容器内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entrypoint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所执行命令的生命周期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810385" y="3734435"/>
            <a:ext cx="305943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docker-005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docker的生命周期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226185" y="1884680"/>
            <a:ext cx="6908165" cy="2784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运行管理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基本命令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stop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，向进程发送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SIGTERM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信号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kill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，向进程发送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SIGKILL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信号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start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，保留第一次启动时所有参数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restart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pause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，处于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pause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状态下的容器不占用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资源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unpause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 descr="docker状态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785" y="866140"/>
            <a:ext cx="9330690" cy="59131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038350" y="2457450"/>
            <a:ext cx="1504950" cy="15049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CPU</a:t>
            </a:r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4876800" y="2457450"/>
            <a:ext cx="1504950" cy="150495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MEM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7905750" y="2457450"/>
            <a:ext cx="1504950" cy="15049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IO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4876800" y="4121150"/>
            <a:ext cx="2540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--memory=""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, -m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--memory-swap=""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--memory-reservation=""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--kernel-memory=""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--oom-kill-disable=false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--memory-swappiness=""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38350" y="4121150"/>
            <a:ext cx="2540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-c, --cpu-shares=0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--cpus=0.000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--cpu-period=0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--cpuset-cpus=""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--cpu-quota=0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05750" y="4121150"/>
            <a:ext cx="2004060" cy="11988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--blkio-weight=0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--blkio-weight-device=""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--device-read-bps=""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--device-write-bps=""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--device-read-iops=""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--device-write-iops=""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15900" y="1393190"/>
            <a:ext cx="99656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User memory constraints：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215900" y="2344907"/>
          <a:ext cx="11760200" cy="3674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2595"/>
                <a:gridCol w="8777605"/>
              </a:tblGrid>
              <a:tr h="50800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1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Option</a:t>
                      </a:r>
                      <a:endParaRPr lang="zh-CN" altLang="en-US" sz="1200" b="1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1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Result</a:t>
                      </a:r>
                      <a:endParaRPr lang="zh-CN" altLang="en-US" sz="1200" b="1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727710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memory=inf, memory-swap=inf (default)</a:t>
                      </a:r>
                      <a:endParaRPr lang="zh-CN" altLang="en-US" sz="1200" b="0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容器没有内存限制，可以按需使用尽可能多的内存。</a:t>
                      </a:r>
                      <a:endParaRPr lang="zh-CN" altLang="en-US" sz="12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983615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memory=L&lt;inf, memory-swap=inf</a:t>
                      </a:r>
                      <a:endParaRPr lang="zh-CN" altLang="en-US" sz="1200" b="0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(指定memory并设置memory-swap为-1) 容器不允许使用超过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Lbytes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的内存，但是可以按需使用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swap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  <a:endParaRPr lang="zh-CN" altLang="en-US" sz="12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</a:tr>
              <a:tr h="727710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memory=L&lt;inf, memory-swap=2*L</a:t>
                      </a:r>
                      <a:endParaRPr lang="zh-CN" altLang="en-US" sz="1200" b="0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(指定memory不指定memory-swap) 容器不允许使用超过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 bytes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的内存，但是可以使用与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想定大小的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swap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，即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memory-swap=2*memory</a:t>
                      </a:r>
                      <a:endParaRPr lang="en-US" altLang="zh-CN" sz="12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27710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memory=L&lt;inf, memory-swap=S&lt;inf, L&lt;=S</a:t>
                      </a:r>
                      <a:endParaRPr lang="zh-CN" altLang="en-US" sz="1200" b="0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(同时指定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和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memory-swap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 容器不允许使用超过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 bytes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的内存，总内存使用量不允许超过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L+S</a:t>
                      </a:r>
                      <a:endParaRPr lang="en-US" altLang="zh-CN" sz="12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docker image</a:t>
              </a:r>
              <a:endParaRPr lang="en-US" altLang="zh-CN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936750" y="1263650"/>
            <a:ext cx="8319135" cy="3815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实例：内存限额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（1） -m 或者 --memory，设置内存的使用限额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（2） --memory-swap：设置内存+swap的使用限额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执行下列命令：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docker run -m 200M --memory-swap=300M ubuntu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含义：该容器仅能使用</a:t>
            </a:r>
            <a:r>
              <a:rPr lang="en-US" altLang="zh-CN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200M</a:t>
            </a:r>
            <a:r>
              <a:rPr lang="zh-CN" altLang="en-US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内存和</a:t>
            </a:r>
            <a:r>
              <a:rPr lang="en-US" altLang="zh-CN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100M</a:t>
            </a:r>
            <a:r>
              <a:rPr lang="zh-CN" altLang="en-US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en-US" altLang="zh-CN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swap</a:t>
            </a:r>
            <a:endParaRPr lang="en-US" altLang="zh-CN" sz="1400" i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400" i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测试内存使用：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run -it -m 200M --memory-swap=300M progrium/stress --vm 1 --vm-bytes 280M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400" i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400" i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尝试一下组合：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-m 200M, --memory-swap=-1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-m 200M, --vm-bytes 380M/400M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113155" y="1203325"/>
            <a:ext cx="996569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限额：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默认情况下，所有容器获得相同比例的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CPU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时钟周期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，并且没有限制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-c or --cpu-shares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设置容器使用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zh-CN" altLang="en-US" sz="1400" b="1" u="sng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权重</a:t>
            </a:r>
            <a:endParaRPr lang="zh-CN" altLang="en-US" sz="1400" b="1" u="sng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 b="1" u="sng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-c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的默认值为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1024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，可通过调整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-c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的值，调整容器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的使用权重（资源充足时该限制作用是无效的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六边形 2"/>
          <p:cNvSpPr/>
          <p:nvPr/>
        </p:nvSpPr>
        <p:spPr>
          <a:xfrm>
            <a:off x="2769870" y="3239135"/>
            <a:ext cx="1617345" cy="142811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container1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-c 1024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六边形 4"/>
          <p:cNvSpPr/>
          <p:nvPr/>
        </p:nvSpPr>
        <p:spPr>
          <a:xfrm>
            <a:off x="7067550" y="3239135"/>
            <a:ext cx="1617345" cy="142811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container2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-c 512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六边形 5"/>
          <p:cNvSpPr/>
          <p:nvPr/>
        </p:nvSpPr>
        <p:spPr>
          <a:xfrm>
            <a:off x="4915535" y="5055870"/>
            <a:ext cx="1617345" cy="142811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container3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-c 512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resourc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270500" y="3495675"/>
            <a:ext cx="914400" cy="914400"/>
          </a:xfrm>
          <a:prstGeom prst="rect">
            <a:avLst/>
          </a:prstGeom>
        </p:spPr>
      </p:pic>
      <p:cxnSp>
        <p:nvCxnSpPr>
          <p:cNvPr id="9" name="直接箭头连接符 8"/>
          <p:cNvCxnSpPr>
            <a:stCxn id="8" idx="2"/>
          </p:cNvCxnSpPr>
          <p:nvPr/>
        </p:nvCxnSpPr>
        <p:spPr>
          <a:xfrm flipH="1">
            <a:off x="5721350" y="4410075"/>
            <a:ext cx="6350" cy="6457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8" idx="3"/>
            <a:endCxn id="5" idx="3"/>
          </p:cNvCxnSpPr>
          <p:nvPr/>
        </p:nvCxnSpPr>
        <p:spPr>
          <a:xfrm>
            <a:off x="6184900" y="3952875"/>
            <a:ext cx="882650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8" idx="1"/>
            <a:endCxn id="3" idx="0"/>
          </p:cNvCxnSpPr>
          <p:nvPr/>
        </p:nvCxnSpPr>
        <p:spPr>
          <a:xfrm flipH="1">
            <a:off x="4387215" y="3952875"/>
            <a:ext cx="883285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234305" y="3306445"/>
            <a:ext cx="95059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usage 100%</a:t>
            </a:r>
            <a:endParaRPr lang="en-US" altLang="zh-CN" sz="1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387215" y="3953510"/>
            <a:ext cx="87249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usage 50%</a:t>
            </a:r>
            <a:endParaRPr lang="en-US" altLang="zh-CN" sz="1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184900" y="3953510"/>
            <a:ext cx="87249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usage 25%</a:t>
            </a:r>
            <a:endParaRPr lang="en-US" altLang="zh-CN" sz="1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727700" y="4610100"/>
            <a:ext cx="87249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usage 25%</a:t>
            </a:r>
            <a:endParaRPr lang="en-US" altLang="zh-CN" sz="1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936750" y="1263650"/>
            <a:ext cx="8319135" cy="2953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实例：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限额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run --name cA --cpuset-cpus 0 -it -c 1024 progrium/stress --cpu 1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run --name c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--cpuset-cpus 0 -it -c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512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progrium/stress --cpu 1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docker run --name c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--cpuset-cpus 0 -it -c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512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progrium/stress --cpu 1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尝试不适用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--cpuset-cpus 0 ，不指定运行的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CPU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docker run --name cA -it -c 1024 progrium/stress --cpu 1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docker run --name c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-it -c 1024 progrium/stress --cpu 1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113155" y="1203325"/>
            <a:ext cx="9965690" cy="3061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I/O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限额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关键参数：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--blkio-weight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，类似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cpu-shares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--device-read-bps:[device_path]:[weight]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--device-write-bps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:[device_path]:[weight]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--device-read-iops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:[device_path]:[weight]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--device-write-iops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:[device_path]:[weight]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run -itd --device-write-bps /dev/sda:30MB centos sleep 36000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docker network</a:t>
              </a:r>
              <a:endParaRPr lang="en-US" altLang="zh-CN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294640" y="1093470"/>
            <a:ext cx="1558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虚拟化网络基础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214755" y="1664335"/>
            <a:ext cx="10312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Host Only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2312670" y="2247900"/>
            <a:ext cx="7676515" cy="38417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869045" y="5520055"/>
            <a:ext cx="6242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HOST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3617595" y="1591310"/>
            <a:ext cx="1611630" cy="16992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7043420" y="1591310"/>
            <a:ext cx="1611630" cy="16992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3801110" y="1784350"/>
            <a:ext cx="5391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VM1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538085" y="1784350"/>
            <a:ext cx="5391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VM2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3684270" y="3454400"/>
            <a:ext cx="5096510" cy="175641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虚拟网桥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棱台 45"/>
          <p:cNvSpPr/>
          <p:nvPr/>
        </p:nvSpPr>
        <p:spPr>
          <a:xfrm>
            <a:off x="3867785" y="3020060"/>
            <a:ext cx="120650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Vnet1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棱台 46"/>
          <p:cNvSpPr/>
          <p:nvPr/>
        </p:nvSpPr>
        <p:spPr>
          <a:xfrm>
            <a:off x="7291705" y="3020060"/>
            <a:ext cx="120269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Vnet2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棱台 47"/>
          <p:cNvSpPr/>
          <p:nvPr/>
        </p:nvSpPr>
        <p:spPr>
          <a:xfrm>
            <a:off x="4030980" y="5724525"/>
            <a:ext cx="462407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物理网卡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294640" y="1093470"/>
            <a:ext cx="1558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虚拟化网络基础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14755" y="1664335"/>
            <a:ext cx="8966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NAT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模式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258060" y="2247900"/>
            <a:ext cx="7676515" cy="38417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869045" y="5520055"/>
            <a:ext cx="6242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HOST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3617595" y="1591310"/>
            <a:ext cx="1611630" cy="16992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7043420" y="1591310"/>
            <a:ext cx="1611630" cy="16992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801110" y="1784350"/>
            <a:ext cx="5391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VM1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538085" y="1784350"/>
            <a:ext cx="5391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VM2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3576955" y="3435350"/>
            <a:ext cx="5037455" cy="71374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虚拟二层设备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棱台 20"/>
          <p:cNvSpPr/>
          <p:nvPr/>
        </p:nvSpPr>
        <p:spPr>
          <a:xfrm>
            <a:off x="3867785" y="3020060"/>
            <a:ext cx="120650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Vnet1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棱台 4"/>
          <p:cNvSpPr/>
          <p:nvPr/>
        </p:nvSpPr>
        <p:spPr>
          <a:xfrm>
            <a:off x="7291705" y="3020060"/>
            <a:ext cx="120269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Vnet2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棱台 6"/>
          <p:cNvSpPr/>
          <p:nvPr/>
        </p:nvSpPr>
        <p:spPr>
          <a:xfrm>
            <a:off x="3783330" y="5387340"/>
            <a:ext cx="4624070" cy="98425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物理网卡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576955" y="4429125"/>
            <a:ext cx="5077460" cy="7239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TUN(Netfilter)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箭头连接符 8"/>
          <p:cNvCxnSpPr>
            <a:stCxn id="3" idx="2"/>
            <a:endCxn id="7" idx="6"/>
          </p:cNvCxnSpPr>
          <p:nvPr/>
        </p:nvCxnSpPr>
        <p:spPr>
          <a:xfrm flipH="1">
            <a:off x="6095365" y="4149090"/>
            <a:ext cx="635" cy="123825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下箭头 9"/>
          <p:cNvSpPr/>
          <p:nvPr/>
        </p:nvSpPr>
        <p:spPr>
          <a:xfrm rot="10800000">
            <a:off x="7538085" y="4481195"/>
            <a:ext cx="250825" cy="6178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下箭头 10"/>
          <p:cNvSpPr/>
          <p:nvPr/>
        </p:nvSpPr>
        <p:spPr>
          <a:xfrm>
            <a:off x="6705600" y="4459605"/>
            <a:ext cx="250825" cy="6178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501130" y="4606290"/>
            <a:ext cx="60896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SNAT</a:t>
            </a:r>
            <a:endParaRPr lang="en-US" altLang="zh-CN" sz="140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333615" y="4584065"/>
            <a:ext cx="640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DNAT</a:t>
            </a:r>
            <a:endParaRPr lang="en-US" altLang="zh-CN" sz="140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294640" y="1093470"/>
            <a:ext cx="1558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虚拟化网络基础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14755" y="1664335"/>
            <a:ext cx="10941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Bridge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模式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2312670" y="2247900"/>
            <a:ext cx="7676515" cy="38417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869045" y="5520055"/>
            <a:ext cx="6242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HOST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3617595" y="1591310"/>
            <a:ext cx="1611630" cy="16992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801110" y="1784350"/>
            <a:ext cx="5391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VM1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3617595" y="3454400"/>
            <a:ext cx="3058795" cy="254762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虚拟网桥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棱台 27"/>
          <p:cNvSpPr/>
          <p:nvPr/>
        </p:nvSpPr>
        <p:spPr>
          <a:xfrm>
            <a:off x="3867785" y="3020060"/>
            <a:ext cx="120650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Vnet1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棱台 28"/>
          <p:cNvSpPr/>
          <p:nvPr/>
        </p:nvSpPr>
        <p:spPr>
          <a:xfrm>
            <a:off x="4030980" y="5724525"/>
            <a:ext cx="462407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物理网卡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棱台 29"/>
          <p:cNvSpPr/>
          <p:nvPr/>
        </p:nvSpPr>
        <p:spPr>
          <a:xfrm>
            <a:off x="3930650" y="4888230"/>
            <a:ext cx="1081405" cy="328295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br0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箭头连接符 30"/>
          <p:cNvCxnSpPr>
            <a:stCxn id="28" idx="2"/>
            <a:endCxn id="30" idx="7"/>
          </p:cNvCxnSpPr>
          <p:nvPr/>
        </p:nvCxnSpPr>
        <p:spPr>
          <a:xfrm>
            <a:off x="4471035" y="3676650"/>
            <a:ext cx="635" cy="125285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9" idx="6"/>
            <a:endCxn id="30" idx="2"/>
          </p:cNvCxnSpPr>
          <p:nvPr/>
        </p:nvCxnSpPr>
        <p:spPr>
          <a:xfrm flipH="1" flipV="1">
            <a:off x="4471670" y="5216525"/>
            <a:ext cx="1871345" cy="5080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1953260" y="1365885"/>
            <a:ext cx="7947660" cy="4751705"/>
            <a:chOff x="3076" y="2151"/>
            <a:chExt cx="12516" cy="7483"/>
          </a:xfrm>
        </p:grpSpPr>
        <p:sp>
          <p:nvSpPr>
            <p:cNvPr id="4" name="右箭头 3"/>
            <p:cNvSpPr/>
            <p:nvPr/>
          </p:nvSpPr>
          <p:spPr>
            <a:xfrm>
              <a:off x="3076" y="2151"/>
              <a:ext cx="12281" cy="1132"/>
            </a:xfrm>
            <a:prstGeom prst="rightArrow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容器网络架构</a:t>
              </a:r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3076" y="3377"/>
              <a:ext cx="2925" cy="19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Closed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container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163" y="3377"/>
              <a:ext cx="2925" cy="19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Bridged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container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4507" y="4902"/>
              <a:ext cx="1494" cy="47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loopback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6163" y="4902"/>
              <a:ext cx="1258" cy="47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private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7830" y="4902"/>
              <a:ext cx="1258" cy="47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loopback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9272" y="3377"/>
              <a:ext cx="2925" cy="19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9272" y="4902"/>
              <a:ext cx="1258" cy="47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private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0939" y="4902"/>
              <a:ext cx="1258" cy="47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loopback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9272" y="3377"/>
              <a:ext cx="1369" cy="121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900">
                  <a:latin typeface="微软雅黑" panose="020B0503020204020204" pitchFamily="34" charset="-122"/>
                  <a:ea typeface="微软雅黑" panose="020B0503020204020204" pitchFamily="34" charset="-122"/>
                </a:rPr>
                <a:t>Joined</a:t>
              </a:r>
              <a:endPara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90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container A</a:t>
              </a:r>
              <a:endPara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0828" y="3377"/>
              <a:ext cx="1369" cy="121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90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Joined</a:t>
              </a:r>
              <a:endPara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90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container B</a:t>
              </a:r>
              <a:endPara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12432" y="3377"/>
              <a:ext cx="2925" cy="1997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Open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container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3076" y="5579"/>
              <a:ext cx="12517" cy="30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6163" y="5873"/>
              <a:ext cx="2925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container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virtual interface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9272" y="5873"/>
              <a:ext cx="2925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joined container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virtual interface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6163" y="6814"/>
              <a:ext cx="6035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bridge virtual interface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3237" y="7816"/>
              <a:ext cx="10393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Logical network interface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3629" y="7816"/>
              <a:ext cx="1728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loopback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237" y="9038"/>
              <a:ext cx="10062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Physical network interface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2" name="肘形连接符 51"/>
            <p:cNvCxnSpPr>
              <a:stCxn id="36" idx="1"/>
              <a:endCxn id="36" idx="2"/>
            </p:cNvCxnSpPr>
            <p:nvPr/>
          </p:nvCxnSpPr>
          <p:spPr>
            <a:xfrm rot="10800000" flipH="1" flipV="1">
              <a:off x="4492" y="5138"/>
              <a:ext cx="747" cy="236"/>
            </a:xfrm>
            <a:prstGeom prst="bentConnector4">
              <a:avLst>
                <a:gd name="adj1" fmla="val -50201"/>
                <a:gd name="adj2" fmla="val 258898"/>
              </a:avLst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肘形连接符 52"/>
            <p:cNvCxnSpPr>
              <a:stCxn id="38" idx="1"/>
              <a:endCxn id="38" idx="2"/>
            </p:cNvCxnSpPr>
            <p:nvPr/>
          </p:nvCxnSpPr>
          <p:spPr>
            <a:xfrm rot="10800000" flipH="1" flipV="1">
              <a:off x="7815" y="5138"/>
              <a:ext cx="629" cy="236"/>
            </a:xfrm>
            <a:prstGeom prst="bentConnector4">
              <a:avLst>
                <a:gd name="adj1" fmla="val -59618"/>
                <a:gd name="adj2" fmla="val 258898"/>
              </a:avLst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肘形连接符 53"/>
            <p:cNvCxnSpPr/>
            <p:nvPr/>
          </p:nvCxnSpPr>
          <p:spPr>
            <a:xfrm rot="10800000" flipH="1" flipV="1">
              <a:off x="10939" y="5147"/>
              <a:ext cx="629" cy="236"/>
            </a:xfrm>
            <a:prstGeom prst="bentConnector4">
              <a:avLst>
                <a:gd name="adj1" fmla="val -37042"/>
                <a:gd name="adj2" fmla="val 158898"/>
              </a:avLst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/>
            <p:nvPr/>
          </p:nvCxnSpPr>
          <p:spPr>
            <a:xfrm>
              <a:off x="6472" y="5359"/>
              <a:ext cx="0" cy="51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接箭头连接符 56"/>
            <p:cNvCxnSpPr/>
            <p:nvPr/>
          </p:nvCxnSpPr>
          <p:spPr>
            <a:xfrm flipV="1">
              <a:off x="7023" y="5359"/>
              <a:ext cx="0" cy="51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接箭头连接符 57"/>
            <p:cNvCxnSpPr/>
            <p:nvPr/>
          </p:nvCxnSpPr>
          <p:spPr>
            <a:xfrm flipH="1">
              <a:off x="9602" y="5343"/>
              <a:ext cx="15" cy="51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直接箭头连接符 58"/>
            <p:cNvCxnSpPr/>
            <p:nvPr/>
          </p:nvCxnSpPr>
          <p:spPr>
            <a:xfrm flipV="1">
              <a:off x="10152" y="5359"/>
              <a:ext cx="16" cy="51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/>
            <p:nvPr/>
          </p:nvCxnSpPr>
          <p:spPr>
            <a:xfrm>
              <a:off x="12741" y="5383"/>
              <a:ext cx="6" cy="2397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直接箭头连接符 60"/>
            <p:cNvCxnSpPr/>
            <p:nvPr/>
          </p:nvCxnSpPr>
          <p:spPr>
            <a:xfrm flipV="1">
              <a:off x="13108" y="5359"/>
              <a:ext cx="0" cy="245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接箭头连接符 61"/>
            <p:cNvCxnSpPr/>
            <p:nvPr/>
          </p:nvCxnSpPr>
          <p:spPr>
            <a:xfrm>
              <a:off x="14277" y="5398"/>
              <a:ext cx="6" cy="2397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直接箭头连接符 62"/>
            <p:cNvCxnSpPr/>
            <p:nvPr/>
          </p:nvCxnSpPr>
          <p:spPr>
            <a:xfrm flipV="1">
              <a:off x="14644" y="5374"/>
              <a:ext cx="0" cy="245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/>
            <p:nvPr/>
          </p:nvCxnSpPr>
          <p:spPr>
            <a:xfrm flipH="1">
              <a:off x="6787" y="6470"/>
              <a:ext cx="5" cy="35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直接箭头连接符 64"/>
            <p:cNvCxnSpPr/>
            <p:nvPr/>
          </p:nvCxnSpPr>
          <p:spPr>
            <a:xfrm flipH="1" flipV="1">
              <a:off x="8458" y="6465"/>
              <a:ext cx="15" cy="34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接箭头连接符 65"/>
            <p:cNvCxnSpPr/>
            <p:nvPr/>
          </p:nvCxnSpPr>
          <p:spPr>
            <a:xfrm flipH="1" flipV="1">
              <a:off x="11784" y="6475"/>
              <a:ext cx="15" cy="34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接箭头连接符 66"/>
            <p:cNvCxnSpPr/>
            <p:nvPr/>
          </p:nvCxnSpPr>
          <p:spPr>
            <a:xfrm flipH="1">
              <a:off x="9764" y="6465"/>
              <a:ext cx="5" cy="35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/>
            <p:nvPr/>
          </p:nvCxnSpPr>
          <p:spPr>
            <a:xfrm flipH="1">
              <a:off x="7416" y="7429"/>
              <a:ext cx="5" cy="38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直接箭头连接符 68"/>
            <p:cNvCxnSpPr/>
            <p:nvPr/>
          </p:nvCxnSpPr>
          <p:spPr>
            <a:xfrm flipV="1">
              <a:off x="11237" y="7411"/>
              <a:ext cx="9" cy="40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直接箭头连接符 69"/>
            <p:cNvCxnSpPr/>
            <p:nvPr/>
          </p:nvCxnSpPr>
          <p:spPr>
            <a:xfrm flipH="1">
              <a:off x="7416" y="8413"/>
              <a:ext cx="10" cy="594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接箭头连接符 70"/>
            <p:cNvCxnSpPr/>
            <p:nvPr/>
          </p:nvCxnSpPr>
          <p:spPr>
            <a:xfrm flipH="1" flipV="1">
              <a:off x="11221" y="8394"/>
              <a:ext cx="7" cy="644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文本框 71"/>
            <p:cNvSpPr txBox="1"/>
            <p:nvPr/>
          </p:nvSpPr>
          <p:spPr>
            <a:xfrm>
              <a:off x="3237" y="6948"/>
              <a:ext cx="1984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Operating system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network stack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715260" y="2022475"/>
            <a:ext cx="5893435" cy="2691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容器网络驱动类型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bridge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，默认网络驱动程序；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host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，直接使用宿主机网路；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overlay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，覆盖网路讲多个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dockerd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连接在一起，是集群通信的基础；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macvaln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，为容器分配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mac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地址，直连物理网络；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其他网络插件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1" name="图片 10" descr="303b32313537303832373bcecabac5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20100000">
            <a:off x="932815" y="1626235"/>
            <a:ext cx="914400" cy="9144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739900" y="1899285"/>
            <a:ext cx="6426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重要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73705" y="1899285"/>
            <a:ext cx="15621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不仅限于使用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906010" y="1899285"/>
            <a:ext cx="1332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更重于构建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1395730" y="3084195"/>
            <a:ext cx="2881630" cy="1532255"/>
            <a:chOff x="4521" y="6430"/>
            <a:chExt cx="4538" cy="2413"/>
          </a:xfrm>
        </p:grpSpPr>
        <p:sp>
          <p:nvSpPr>
            <p:cNvPr id="36" name="立方体 35"/>
            <p:cNvSpPr/>
            <p:nvPr/>
          </p:nvSpPr>
          <p:spPr>
            <a:xfrm>
              <a:off x="4521" y="8109"/>
              <a:ext cx="4538" cy="734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Base</a:t>
              </a:r>
              <a:endParaRPr lang="en-US" altLang="zh-CN"/>
            </a:p>
          </p:txBody>
        </p:sp>
        <p:sp>
          <p:nvSpPr>
            <p:cNvPr id="37" name="立方体 36"/>
            <p:cNvSpPr/>
            <p:nvPr/>
          </p:nvSpPr>
          <p:spPr>
            <a:xfrm>
              <a:off x="4521" y="7545"/>
              <a:ext cx="4538" cy="734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environment</a:t>
              </a:r>
              <a:endParaRPr lang="en-US" altLang="zh-CN"/>
            </a:p>
          </p:txBody>
        </p:sp>
        <p:sp>
          <p:nvSpPr>
            <p:cNvPr id="39" name="立方体 38"/>
            <p:cNvSpPr/>
            <p:nvPr/>
          </p:nvSpPr>
          <p:spPr>
            <a:xfrm>
              <a:off x="4521" y="6994"/>
              <a:ext cx="4538" cy="734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custom libs</a:t>
              </a:r>
              <a:endParaRPr lang="en-US" altLang="zh-CN"/>
            </a:p>
          </p:txBody>
        </p:sp>
        <p:sp>
          <p:nvSpPr>
            <p:cNvPr id="40" name="立方体 39"/>
            <p:cNvSpPr/>
            <p:nvPr/>
          </p:nvSpPr>
          <p:spPr>
            <a:xfrm>
              <a:off x="4521" y="6430"/>
              <a:ext cx="4538" cy="734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APP</a:t>
              </a:r>
              <a:endParaRPr lang="en-US" altLang="zh-CN"/>
            </a:p>
          </p:txBody>
        </p:sp>
      </p:grpSp>
      <p:sp>
        <p:nvSpPr>
          <p:cNvPr id="42" name="圆角矩形 41"/>
          <p:cNvSpPr/>
          <p:nvPr/>
        </p:nvSpPr>
        <p:spPr>
          <a:xfrm>
            <a:off x="6903720" y="1835150"/>
            <a:ext cx="3823335" cy="1896745"/>
          </a:xfrm>
          <a:prstGeom prst="roundRect">
            <a:avLst/>
          </a:prstGeom>
          <a:ln>
            <a:prstDash val="lgDashDot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6903720" y="4130675"/>
            <a:ext cx="3823335" cy="1896745"/>
          </a:xfrm>
          <a:prstGeom prst="roundRect">
            <a:avLst/>
          </a:prstGeom>
          <a:ln>
            <a:prstDash val="lgDashDot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6903720" y="2021205"/>
            <a:ext cx="14452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DOCKERHUB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903720" y="4385945"/>
            <a:ext cx="18726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PRIVATE REGISTRY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117600" y="5130165"/>
            <a:ext cx="34385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[image name] = [repository]:[tag]</a:t>
            </a:r>
            <a:endParaRPr lang="en-US" altLang="zh-CN"/>
          </a:p>
        </p:txBody>
      </p:sp>
      <p:sp>
        <p:nvSpPr>
          <p:cNvPr id="47" name="文本框 46"/>
          <p:cNvSpPr txBox="1"/>
          <p:nvPr/>
        </p:nvSpPr>
        <p:spPr>
          <a:xfrm>
            <a:off x="5210810" y="3484880"/>
            <a:ext cx="1097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完全符合</a:t>
            </a:r>
            <a:endParaRPr lang="zh-CN" altLang="en-US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US" altLang="zh-CN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UFS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原理</a:t>
            </a:r>
            <a:endParaRPr lang="zh-CN" altLang="en-US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935" y="2431415"/>
            <a:ext cx="1024255" cy="44005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6335" y="2379345"/>
            <a:ext cx="1082040" cy="49212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9810" y="3037840"/>
            <a:ext cx="739140" cy="559435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8705" y="3101975"/>
            <a:ext cx="1257300" cy="495300"/>
          </a:xfrm>
          <a:prstGeom prst="rect">
            <a:avLst/>
          </a:prstGeom>
        </p:spPr>
      </p:pic>
      <p:sp>
        <p:nvSpPr>
          <p:cNvPr id="53" name="矩形 52"/>
          <p:cNvSpPr/>
          <p:nvPr/>
        </p:nvSpPr>
        <p:spPr>
          <a:xfrm>
            <a:off x="7236460" y="4865370"/>
            <a:ext cx="1451610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myApp1:v1.0.0</a:t>
            </a:r>
            <a:endParaRPr lang="en-US" altLang="zh-CN" sz="1400"/>
          </a:p>
        </p:txBody>
      </p:sp>
      <p:sp>
        <p:nvSpPr>
          <p:cNvPr id="55" name="矩形 54"/>
          <p:cNvSpPr/>
          <p:nvPr/>
        </p:nvSpPr>
        <p:spPr>
          <a:xfrm>
            <a:off x="7226935" y="5420360"/>
            <a:ext cx="1451610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myApp1:v1.0.1</a:t>
            </a:r>
            <a:endParaRPr lang="en-US" altLang="zh-CN" sz="1400"/>
          </a:p>
        </p:txBody>
      </p:sp>
      <p:sp>
        <p:nvSpPr>
          <p:cNvPr id="56" name="矩形 55"/>
          <p:cNvSpPr/>
          <p:nvPr/>
        </p:nvSpPr>
        <p:spPr>
          <a:xfrm>
            <a:off x="8951595" y="4865370"/>
            <a:ext cx="1451610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myApp2:v1.0.1</a:t>
            </a:r>
            <a:endParaRPr lang="en-US" altLang="zh-CN" sz="1400"/>
          </a:p>
        </p:txBody>
      </p:sp>
      <p:sp>
        <p:nvSpPr>
          <p:cNvPr id="57" name="矩形 56"/>
          <p:cNvSpPr/>
          <p:nvPr/>
        </p:nvSpPr>
        <p:spPr>
          <a:xfrm>
            <a:off x="8951595" y="5420360"/>
            <a:ext cx="1451610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myApp3:v1.0.1</a:t>
            </a:r>
            <a:endParaRPr lang="en-US" altLang="zh-CN" sz="1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23570" y="1875155"/>
            <a:ext cx="4460240" cy="3753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在网络层面网桥是链路层数据流量转发的组件，网桥可以是硬件设备，也可以是一个软件模拟设备。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docker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中，网桥网络使用软件网桥，该软件网桥允许连接到同一网桥网络的容器之间进行通信，同时与为接入该网桥的容器进行隔离。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Docker网桥驱动程序会自动在主机中安装规则，以使不同网桥网络上的容器无法直接相互通信。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桥接网络适用于在同一宿主机上运行的容器。为了在不同Docker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程序主机上运行的容器之间进行通信，可以在OS级别管理路由，也可以使用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overlay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网络。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启动Docker时，会自动创建一个默认的桥接网络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docker0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（也称为bridge），除非创建容器时指定特定网络，否则新启动的容器将连接到它。用户可以创建自定义的网桥网络。注意：用户自定义桥要优于默认桥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3570" y="1158240"/>
            <a:ext cx="139509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bridge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驱动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71920" y="1158240"/>
            <a:ext cx="46729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default bridge  VS. user-defined bridge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610235" y="1914525"/>
            <a:ext cx="33007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实验 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docker-001 hello-world</a:t>
            </a:r>
            <a:endParaRPr lang="en-US" altLang="zh-CN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35" y="3281045"/>
            <a:ext cx="9134475" cy="7143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36930" y="3731260"/>
            <a:ext cx="1451610" cy="2965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圆角矩形标注 4"/>
          <p:cNvSpPr/>
          <p:nvPr/>
        </p:nvSpPr>
        <p:spPr>
          <a:xfrm>
            <a:off x="588645" y="4305935"/>
            <a:ext cx="1114425" cy="380365"/>
          </a:xfrm>
          <a:prstGeom prst="wedgeRoundRectCallout">
            <a:avLst>
              <a:gd name="adj1" fmla="val -9125"/>
              <a:gd name="adj2" fmla="val -12786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镜像名称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84475" y="3698875"/>
            <a:ext cx="1126490" cy="2965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标注 6"/>
          <p:cNvSpPr/>
          <p:nvPr/>
        </p:nvSpPr>
        <p:spPr>
          <a:xfrm>
            <a:off x="2689860" y="4305935"/>
            <a:ext cx="1114425" cy="380365"/>
          </a:xfrm>
          <a:prstGeom prst="wedgeRoundRectCallout">
            <a:avLst>
              <a:gd name="adj1" fmla="val -9125"/>
              <a:gd name="adj2" fmla="val -12786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镜像版本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5050155" y="4305935"/>
            <a:ext cx="1114425" cy="380365"/>
          </a:xfrm>
          <a:prstGeom prst="wedgeRoundRectCallout">
            <a:avLst>
              <a:gd name="adj1" fmla="val -9125"/>
              <a:gd name="adj2" fmla="val -12786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全局唯一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ID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9087485" y="4305300"/>
            <a:ext cx="1114425" cy="380365"/>
          </a:xfrm>
          <a:prstGeom prst="wedgeRoundRectCallout">
            <a:avLst>
              <a:gd name="adj1" fmla="val -9125"/>
              <a:gd name="adj2" fmla="val -12786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镜像大小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075420" y="3731260"/>
            <a:ext cx="1126490" cy="2965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050155" y="3698875"/>
            <a:ext cx="1394460" cy="2965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4914900" y="5470525"/>
            <a:ext cx="5766435" cy="1164590"/>
            <a:chOff x="7740" y="6935"/>
            <a:chExt cx="9081" cy="1834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40" y="6935"/>
              <a:ext cx="3186" cy="1834"/>
            </a:xfrm>
            <a:prstGeom prst="rect">
              <a:avLst/>
            </a:prstGeom>
          </p:spPr>
        </p:pic>
        <p:cxnSp>
          <p:nvCxnSpPr>
            <p:cNvPr id="13" name="直接箭头连接符 12"/>
            <p:cNvCxnSpPr/>
            <p:nvPr/>
          </p:nvCxnSpPr>
          <p:spPr>
            <a:xfrm>
              <a:off x="11158" y="7255"/>
              <a:ext cx="1359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2813" y="7038"/>
              <a:ext cx="160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从</a:t>
              </a:r>
              <a:r>
                <a:rPr lang="en-US" altLang="zh-CN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0</a:t>
              </a:r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开始构建</a:t>
              </a:r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cxnSp>
          <p:nvCxnSpPr>
            <p:cNvPr id="15" name="直接箭头连接符 14"/>
            <p:cNvCxnSpPr/>
            <p:nvPr/>
          </p:nvCxnSpPr>
          <p:spPr>
            <a:xfrm>
              <a:off x="11158" y="7852"/>
              <a:ext cx="1359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12813" y="7635"/>
              <a:ext cx="400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拷贝</a:t>
              </a:r>
              <a:r>
                <a:rPr lang="en-US" altLang="zh-CN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hello</a:t>
              </a:r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文件至容器内的根目录中</a:t>
              </a:r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cxnSp>
          <p:nvCxnSpPr>
            <p:cNvPr id="17" name="直接箭头连接符 16"/>
            <p:cNvCxnSpPr/>
            <p:nvPr/>
          </p:nvCxnSpPr>
          <p:spPr>
            <a:xfrm>
              <a:off x="11158" y="8552"/>
              <a:ext cx="1359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12813" y="8335"/>
              <a:ext cx="316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指定容器启动后执行的命令</a:t>
              </a:r>
              <a:endPara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083945" y="5535930"/>
            <a:ext cx="23526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hello-world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镜像的构建仅仅需要三条指令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166235" y="1477645"/>
            <a:ext cx="6701155" cy="124206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715000" y="1390650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5991225" y="1457325"/>
            <a:ext cx="582612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chemeClr val="bg1"/>
                </a:solidFill>
                <a:sym typeface="+mn-ea"/>
              </a:rPr>
              <a:t>Docker Base</a:t>
            </a:r>
            <a:endParaRPr lang="zh-CN" altLang="en-US" sz="66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38799" y="2565322"/>
            <a:ext cx="4667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 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15000" y="3917421"/>
            <a:ext cx="1408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40690" y="1261110"/>
            <a:ext cx="32918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B</a:t>
            </a:r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ase Images or Parent Images</a:t>
            </a:r>
            <a:endParaRPr lang="en-US" altLang="zh-CN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0690" y="1752600"/>
            <a:ext cx="67125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FROM 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定义了自定义镜像的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base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或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parent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base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镜像不依赖于任何其他镜像，如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scratch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parent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镜像已经具备一定的系统服务能力，如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centos/busybox  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0690" y="3326765"/>
            <a:ext cx="6712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执行实验 </a:t>
            </a:r>
            <a:r>
              <a:rPr lang="en-US" altLang="zh-CN" sz="16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docker-001 Step3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  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0690" y="4175760"/>
            <a:ext cx="9915525" cy="11715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5215" y="2061845"/>
            <a:ext cx="3699510" cy="2734310"/>
          </a:xfrm>
          <a:prstGeom prst="rect">
            <a:avLst/>
          </a:prstGeom>
        </p:spPr>
      </p:pic>
      <p:sp>
        <p:nvSpPr>
          <p:cNvPr id="12" name="圆角矩形标注 11"/>
          <p:cNvSpPr/>
          <p:nvPr/>
        </p:nvSpPr>
        <p:spPr>
          <a:xfrm>
            <a:off x="4411345" y="4148455"/>
            <a:ext cx="1668780" cy="728345"/>
          </a:xfrm>
          <a:prstGeom prst="wedgeRoundRectCallout">
            <a:avLst>
              <a:gd name="adj1" fmla="val -74597"/>
              <a:gd name="adj2" fmla="val -6780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全局共享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4784725" y="1764665"/>
            <a:ext cx="3422650" cy="728345"/>
          </a:xfrm>
          <a:prstGeom prst="wedgeRoundRectCallout">
            <a:avLst>
              <a:gd name="adj1" fmla="val -78089"/>
              <a:gd name="adj2" fmla="val 7693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发行版独特的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rootfs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包括程序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libs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282190" y="1465580"/>
            <a:ext cx="6817995" cy="3486150"/>
            <a:chOff x="3594" y="2308"/>
            <a:chExt cx="10737" cy="549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386" y="2308"/>
              <a:ext cx="7500" cy="5490"/>
            </a:xfrm>
            <a:prstGeom prst="rect">
              <a:avLst/>
            </a:prstGeom>
          </p:spPr>
        </p:pic>
        <p:sp>
          <p:nvSpPr>
            <p:cNvPr id="12" name="圆角矩形标注 11"/>
            <p:cNvSpPr/>
            <p:nvPr/>
          </p:nvSpPr>
          <p:spPr>
            <a:xfrm>
              <a:off x="11130" y="6502"/>
              <a:ext cx="2628" cy="1147"/>
            </a:xfrm>
            <a:prstGeom prst="wedgeRoundRectCallout">
              <a:avLst>
                <a:gd name="adj1" fmla="val -74597"/>
                <a:gd name="adj2" fmla="val -67804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全局共享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3" name="圆角矩形标注 12"/>
            <p:cNvSpPr/>
            <p:nvPr/>
          </p:nvSpPr>
          <p:spPr>
            <a:xfrm>
              <a:off x="3594" y="2470"/>
              <a:ext cx="3549" cy="1147"/>
            </a:xfrm>
            <a:prstGeom prst="wedgeRoundRectCallout">
              <a:avLst>
                <a:gd name="adj1" fmla="val 44007"/>
                <a:gd name="adj2" fmla="val 116434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Debian</a:t>
              </a: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发行版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" name="圆角矩形标注 2"/>
            <p:cNvSpPr/>
            <p:nvPr/>
          </p:nvSpPr>
          <p:spPr>
            <a:xfrm>
              <a:off x="10783" y="2308"/>
              <a:ext cx="3549" cy="1147"/>
            </a:xfrm>
            <a:prstGeom prst="wedgeRoundRectCallout">
              <a:avLst>
                <a:gd name="adj1" fmla="val -50845"/>
                <a:gd name="adj2" fmla="val 126983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BusyBox</a:t>
              </a: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发行版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155825" y="5527040"/>
            <a:ext cx="694436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</a:rPr>
              <a:t>发行版：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如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CentOS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Ubuntu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Opensuse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Kali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都是发行版，是一组应用和内核的封装。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56460" y="6123305"/>
            <a:ext cx="22491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2" action="ppaction://hlinkfile"/>
              </a:rPr>
              <a:t>docker-002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2" action="ppaction://hlinkfile"/>
              </a:rPr>
              <a:t>共享内核分析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7130" y="2628265"/>
            <a:ext cx="2598420" cy="1457960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5012690" y="2139315"/>
            <a:ext cx="5640705" cy="3051810"/>
            <a:chOff x="7894" y="3369"/>
            <a:chExt cx="8883" cy="4806"/>
          </a:xfrm>
        </p:grpSpPr>
        <p:grpSp>
          <p:nvGrpSpPr>
            <p:cNvPr id="28" name="组合 27"/>
            <p:cNvGrpSpPr/>
            <p:nvPr/>
          </p:nvGrpSpPr>
          <p:grpSpPr>
            <a:xfrm>
              <a:off x="12387" y="3369"/>
              <a:ext cx="4391" cy="4806"/>
              <a:chOff x="7034" y="4080"/>
              <a:chExt cx="4391" cy="4806"/>
            </a:xfrm>
          </p:grpSpPr>
          <p:sp>
            <p:nvSpPr>
              <p:cNvPr id="14" name="立方体 13"/>
              <p:cNvSpPr/>
              <p:nvPr/>
            </p:nvSpPr>
            <p:spPr>
              <a:xfrm>
                <a:off x="7034" y="7044"/>
                <a:ext cx="4391" cy="1842"/>
              </a:xfrm>
              <a:prstGeom prst="cube">
                <a:avLst>
                  <a:gd name="adj" fmla="val 6652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400">
                    <a:latin typeface="宋体" panose="02010600030101010101" pitchFamily="2" charset="-122"/>
                    <a:ea typeface="宋体" panose="02010600030101010101" pitchFamily="2" charset="-122"/>
                  </a:rPr>
                  <a:t>kernel</a:t>
                </a:r>
                <a:endParaRPr lang="en-US" altLang="zh-CN" sz="14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8277" y="7724"/>
                <a:ext cx="1140" cy="483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ctr"/>
                <a:r>
                  <a:rPr lang="en-US" sz="1400" b="1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bootfs</a:t>
                </a:r>
                <a:endParaRPr lang="en-US" sz="14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endParaRPr>
              </a:p>
            </p:txBody>
          </p:sp>
          <p:cxnSp>
            <p:nvCxnSpPr>
              <p:cNvPr id="16" name="直接连接符 15"/>
              <p:cNvCxnSpPr/>
              <p:nvPr/>
            </p:nvCxnSpPr>
            <p:spPr>
              <a:xfrm>
                <a:off x="7757" y="7557"/>
                <a:ext cx="3004" cy="3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立方体 16"/>
              <p:cNvSpPr/>
              <p:nvPr/>
            </p:nvSpPr>
            <p:spPr>
              <a:xfrm>
                <a:off x="7757" y="6380"/>
                <a:ext cx="3562" cy="1177"/>
              </a:xfrm>
              <a:prstGeom prst="cube">
                <a:avLst>
                  <a:gd name="adj" fmla="val 37834"/>
                </a:avLst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400">
                    <a:latin typeface="宋体" panose="02010600030101010101" pitchFamily="2" charset="-122"/>
                    <a:ea typeface="宋体" panose="02010600030101010101" pitchFamily="2" charset="-122"/>
                  </a:rPr>
                  <a:t>base</a:t>
                </a:r>
                <a:endParaRPr lang="en-US" altLang="zh-CN" sz="14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立方体 17"/>
              <p:cNvSpPr/>
              <p:nvPr/>
            </p:nvSpPr>
            <p:spPr>
              <a:xfrm>
                <a:off x="7757" y="5614"/>
                <a:ext cx="3562" cy="1177"/>
              </a:xfrm>
              <a:prstGeom prst="cube">
                <a:avLst>
                  <a:gd name="adj" fmla="val 37834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400">
                    <a:latin typeface="宋体" panose="02010600030101010101" pitchFamily="2" charset="-122"/>
                    <a:ea typeface="宋体" panose="02010600030101010101" pitchFamily="2" charset="-122"/>
                  </a:rPr>
                  <a:t>image</a:t>
                </a:r>
                <a:endParaRPr lang="en-US" altLang="zh-CN" sz="14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9" name="立方体 18"/>
              <p:cNvSpPr/>
              <p:nvPr/>
            </p:nvSpPr>
            <p:spPr>
              <a:xfrm>
                <a:off x="7757" y="4848"/>
                <a:ext cx="3562" cy="1177"/>
              </a:xfrm>
              <a:prstGeom prst="cube">
                <a:avLst>
                  <a:gd name="adj" fmla="val 37834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400">
                    <a:latin typeface="宋体" panose="02010600030101010101" pitchFamily="2" charset="-122"/>
                    <a:ea typeface="宋体" panose="02010600030101010101" pitchFamily="2" charset="-122"/>
                  </a:rPr>
                  <a:t>image</a:t>
                </a:r>
                <a:endParaRPr lang="en-US" altLang="zh-CN" sz="14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立方体 19"/>
              <p:cNvSpPr/>
              <p:nvPr/>
            </p:nvSpPr>
            <p:spPr>
              <a:xfrm>
                <a:off x="7757" y="4080"/>
                <a:ext cx="3562" cy="1177"/>
              </a:xfrm>
              <a:prstGeom prst="cube">
                <a:avLst>
                  <a:gd name="adj" fmla="val 37834"/>
                </a:avLst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400">
                    <a:latin typeface="宋体" panose="02010600030101010101" pitchFamily="2" charset="-122"/>
                    <a:ea typeface="宋体" panose="02010600030101010101" pitchFamily="2" charset="-122"/>
                  </a:rPr>
                  <a:t>container</a:t>
                </a:r>
                <a:endParaRPr lang="en-US" altLang="zh-CN" sz="14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 rot="18780000">
                <a:off x="10702" y="6787"/>
                <a:ext cx="834" cy="36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ctr"/>
                <a:r>
                  <a:rPr lang="en-US" sz="900" b="1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CentOS</a:t>
                </a:r>
                <a:endPara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 rot="18780000">
                <a:off x="10823" y="6021"/>
                <a:ext cx="561" cy="36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ctr"/>
                <a:r>
                  <a:rPr lang="en-US" sz="900" b="1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vim</a:t>
                </a:r>
                <a:endPara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 rot="18780000">
                <a:off x="10717" y="5297"/>
                <a:ext cx="743" cy="36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ctr"/>
                <a:r>
                  <a:rPr lang="en-US" sz="900" b="1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httpd</a:t>
                </a:r>
                <a:endPara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8910" y="4080"/>
                <a:ext cx="1256" cy="434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writable</a:t>
                </a:r>
                <a:endParaRPr lang="en-US" sz="12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endParaRPr>
              </a:p>
            </p:txBody>
          </p:sp>
        </p:grpSp>
        <p:sp>
          <p:nvSpPr>
            <p:cNvPr id="32" name="圆角矩形 31"/>
            <p:cNvSpPr/>
            <p:nvPr/>
          </p:nvSpPr>
          <p:spPr>
            <a:xfrm>
              <a:off x="7894" y="6226"/>
              <a:ext cx="2929" cy="460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ea typeface="+mn-lt"/>
                </a:rPr>
                <a:t>FROM centos</a:t>
              </a:r>
              <a:endParaRPr lang="en-US" altLang="zh-CN" sz="1400">
                <a:ea typeface="+mn-lt"/>
              </a:endParaRPr>
            </a:p>
          </p:txBody>
        </p:sp>
        <p:cxnSp>
          <p:nvCxnSpPr>
            <p:cNvPr id="33" name="直接箭头连接符 32"/>
            <p:cNvCxnSpPr>
              <a:stCxn id="32" idx="3"/>
              <a:endCxn id="17" idx="2"/>
            </p:cNvCxnSpPr>
            <p:nvPr/>
          </p:nvCxnSpPr>
          <p:spPr>
            <a:xfrm>
              <a:off x="10823" y="6456"/>
              <a:ext cx="2287" cy="24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圆角矩形 33"/>
            <p:cNvSpPr/>
            <p:nvPr/>
          </p:nvSpPr>
          <p:spPr>
            <a:xfrm>
              <a:off x="7894" y="5475"/>
              <a:ext cx="3668" cy="460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ea typeface="+mn-lt"/>
                </a:rPr>
                <a:t>RUN yum install -y vim</a:t>
              </a:r>
              <a:endParaRPr lang="en-US" altLang="zh-CN" sz="1400">
                <a:ea typeface="+mn-lt"/>
              </a:endParaRPr>
            </a:p>
          </p:txBody>
        </p:sp>
        <p:cxnSp>
          <p:nvCxnSpPr>
            <p:cNvPr id="35" name="直接箭头连接符 34"/>
            <p:cNvCxnSpPr>
              <a:stCxn id="34" idx="3"/>
              <a:endCxn id="18" idx="2"/>
            </p:cNvCxnSpPr>
            <p:nvPr/>
          </p:nvCxnSpPr>
          <p:spPr>
            <a:xfrm>
              <a:off x="11562" y="5705"/>
              <a:ext cx="1548" cy="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圆角矩形 35"/>
            <p:cNvSpPr/>
            <p:nvPr/>
          </p:nvSpPr>
          <p:spPr>
            <a:xfrm>
              <a:off x="7894" y="4702"/>
              <a:ext cx="3668" cy="460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ea typeface="+mn-lt"/>
                </a:rPr>
                <a:t>RUN yum install -y httpd</a:t>
              </a:r>
              <a:endParaRPr lang="en-US" altLang="zh-CN" sz="1400">
                <a:ea typeface="+mn-lt"/>
              </a:endParaRPr>
            </a:p>
          </p:txBody>
        </p:sp>
        <p:cxnSp>
          <p:nvCxnSpPr>
            <p:cNvPr id="37" name="直接箭头连接符 36"/>
            <p:cNvCxnSpPr>
              <a:stCxn id="36" idx="3"/>
              <a:endCxn id="19" idx="2"/>
            </p:cNvCxnSpPr>
            <p:nvPr/>
          </p:nvCxnSpPr>
          <p:spPr>
            <a:xfrm>
              <a:off x="11562" y="4932"/>
              <a:ext cx="1548" cy="1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圆角矩形 37"/>
            <p:cNvSpPr/>
            <p:nvPr/>
          </p:nvSpPr>
          <p:spPr>
            <a:xfrm>
              <a:off x="7894" y="3931"/>
              <a:ext cx="2929" cy="460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ea typeface="+mn-lt"/>
                </a:rPr>
                <a:t>CMD [“/bin/bash”]</a:t>
              </a:r>
              <a:endParaRPr lang="en-US" altLang="zh-CN" sz="1400">
                <a:ea typeface="+mn-lt"/>
              </a:endParaRPr>
            </a:p>
          </p:txBody>
        </p:sp>
        <p:cxnSp>
          <p:nvCxnSpPr>
            <p:cNvPr id="39" name="直接箭头连接符 38"/>
            <p:cNvCxnSpPr>
              <a:stCxn id="38" idx="3"/>
              <a:endCxn id="20" idx="2"/>
            </p:cNvCxnSpPr>
            <p:nvPr/>
          </p:nvCxnSpPr>
          <p:spPr>
            <a:xfrm>
              <a:off x="10823" y="4161"/>
              <a:ext cx="2287" cy="1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文本框 40"/>
          <p:cNvSpPr txBox="1"/>
          <p:nvPr/>
        </p:nvSpPr>
        <p:spPr>
          <a:xfrm>
            <a:off x="1166813" y="5526405"/>
            <a:ext cx="667131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思考：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当修改容器中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/etc/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下某个文件的时候，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base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镜像会被修改吗？发生了什么？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 rot="0">
            <a:off x="1971040" y="2161540"/>
            <a:ext cx="2788285" cy="3051810"/>
            <a:chOff x="7034" y="4080"/>
            <a:chExt cx="4391" cy="4806"/>
          </a:xfrm>
        </p:grpSpPr>
        <p:sp>
          <p:nvSpPr>
            <p:cNvPr id="14" name="立方体 13"/>
            <p:cNvSpPr/>
            <p:nvPr/>
          </p:nvSpPr>
          <p:spPr>
            <a:xfrm>
              <a:off x="7034" y="7044"/>
              <a:ext cx="4391" cy="1842"/>
            </a:xfrm>
            <a:prstGeom prst="cube">
              <a:avLst>
                <a:gd name="adj" fmla="val 665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kernel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277" y="7724"/>
              <a:ext cx="1140" cy="48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14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bootfs</a:t>
              </a:r>
              <a:endParaRPr lang="en-US" sz="1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7757" y="7557"/>
              <a:ext cx="3004" cy="3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立方体 16"/>
            <p:cNvSpPr/>
            <p:nvPr/>
          </p:nvSpPr>
          <p:spPr>
            <a:xfrm>
              <a:off x="7757" y="6380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base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8" name="立方体 17"/>
            <p:cNvSpPr/>
            <p:nvPr/>
          </p:nvSpPr>
          <p:spPr>
            <a:xfrm>
              <a:off x="7757" y="5614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image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9" name="立方体 18"/>
            <p:cNvSpPr/>
            <p:nvPr/>
          </p:nvSpPr>
          <p:spPr>
            <a:xfrm>
              <a:off x="7757" y="4848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image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0" name="立方体 19"/>
            <p:cNvSpPr/>
            <p:nvPr/>
          </p:nvSpPr>
          <p:spPr>
            <a:xfrm>
              <a:off x="7757" y="4080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container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 rot="18780000">
              <a:off x="10702" y="6787"/>
              <a:ext cx="834" cy="36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CentOS</a:t>
              </a:r>
              <a:endParaRPr lang="en-US" sz="9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 rot="18780000">
              <a:off x="10823" y="6021"/>
              <a:ext cx="561" cy="36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vim</a:t>
              </a:r>
              <a:endParaRPr lang="en-US" sz="9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 rot="18780000">
              <a:off x="10717" y="5297"/>
              <a:ext cx="743" cy="36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httpd</a:t>
              </a:r>
              <a:endParaRPr lang="en-US" sz="9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910" y="4080"/>
              <a:ext cx="1256" cy="43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12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writable</a:t>
              </a:r>
              <a:endParaRPr lang="en-US" sz="1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2" name="图片 1" descr="resourc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676390" y="3723640"/>
            <a:ext cx="483870" cy="483870"/>
          </a:xfrm>
          <a:prstGeom prst="rect">
            <a:avLst/>
          </a:prstGeom>
        </p:spPr>
      </p:pic>
      <p:pic>
        <p:nvPicPr>
          <p:cNvPr id="3" name="图片 2" descr="resource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4270" y="1270635"/>
            <a:ext cx="521970" cy="521970"/>
          </a:xfrm>
          <a:prstGeom prst="rect">
            <a:avLst/>
          </a:prstGeom>
        </p:spPr>
      </p:pic>
      <p:pic>
        <p:nvPicPr>
          <p:cNvPr id="4" name="图片 3" descr="resource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5625" y="2157730"/>
            <a:ext cx="483870" cy="483870"/>
          </a:xfrm>
          <a:prstGeom prst="rect">
            <a:avLst/>
          </a:prstGeom>
        </p:spPr>
      </p:pic>
      <p:cxnSp>
        <p:nvCxnSpPr>
          <p:cNvPr id="5" name="曲线连接符 4"/>
          <p:cNvCxnSpPr>
            <a:stCxn id="3" idx="1"/>
            <a:endCxn id="10" idx="0"/>
          </p:cNvCxnSpPr>
          <p:nvPr/>
        </p:nvCxnSpPr>
        <p:spPr>
          <a:xfrm rot="10800000" flipV="1">
            <a:off x="5116830" y="1531620"/>
            <a:ext cx="1106805" cy="633730"/>
          </a:xfrm>
          <a:prstGeom prst="curved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116830" y="1503680"/>
            <a:ext cx="4114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843520" y="4709795"/>
            <a:ext cx="10083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>
                <a:latin typeface="宋体" panose="02010600030101010101" pitchFamily="2" charset="-122"/>
                <a:ea typeface="宋体" panose="02010600030101010101" pitchFamily="2" charset="-122"/>
              </a:rPr>
              <a:t>copy on write</a:t>
            </a:r>
            <a:endParaRPr lang="en-US" altLang="zh-CN" sz="1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" name="图片 9" descr="resourc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875530" y="2165350"/>
            <a:ext cx="483870" cy="483870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4699000" y="2641600"/>
            <a:ext cx="464185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2" name="图片 11" descr="resourc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635625" y="3187065"/>
            <a:ext cx="483870" cy="483870"/>
          </a:xfrm>
          <a:prstGeom prst="rect">
            <a:avLst/>
          </a:prstGeom>
        </p:spPr>
      </p:pic>
      <p:cxnSp>
        <p:nvCxnSpPr>
          <p:cNvPr id="13" name="曲线连接符 12"/>
          <p:cNvCxnSpPr>
            <a:stCxn id="3" idx="2"/>
            <a:endCxn id="4" idx="0"/>
          </p:cNvCxnSpPr>
          <p:nvPr/>
        </p:nvCxnSpPr>
        <p:spPr>
          <a:xfrm rot="5400000">
            <a:off x="5998845" y="1670685"/>
            <a:ext cx="365125" cy="607695"/>
          </a:xfrm>
          <a:prstGeom prst="curvedConnector3">
            <a:avLst>
              <a:gd name="adj1" fmla="val 50087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5947410" y="1733550"/>
            <a:ext cx="2971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读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箭头连接符 29"/>
          <p:cNvCxnSpPr>
            <a:stCxn id="4" idx="2"/>
            <a:endCxn id="12" idx="0"/>
          </p:cNvCxnSpPr>
          <p:nvPr/>
        </p:nvCxnSpPr>
        <p:spPr>
          <a:xfrm>
            <a:off x="5877560" y="2641600"/>
            <a:ext cx="0" cy="545465"/>
          </a:xfrm>
          <a:prstGeom prst="straightConnector1">
            <a:avLst/>
          </a:prstGeom>
          <a:ln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5466080" y="2798445"/>
            <a:ext cx="4114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查找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" name="图片 42" descr="resource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77560" y="4709795"/>
            <a:ext cx="318135" cy="597535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6221730" y="4886325"/>
            <a:ext cx="563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>
                <a:latin typeface="宋体" panose="02010600030101010101" pitchFamily="2" charset="-122"/>
                <a:ea typeface="宋体" panose="02010600030101010101" pitchFamily="2" charset="-122"/>
              </a:rPr>
              <a:t>Memory</a:t>
            </a:r>
            <a:endParaRPr lang="en-US" altLang="zh-CN" sz="1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45" name="直接箭头连接符 44"/>
          <p:cNvCxnSpPr>
            <a:stCxn id="12" idx="2"/>
            <a:endCxn id="43" idx="0"/>
          </p:cNvCxnSpPr>
          <p:nvPr/>
        </p:nvCxnSpPr>
        <p:spPr>
          <a:xfrm>
            <a:off x="5877560" y="3670935"/>
            <a:ext cx="159385" cy="1038860"/>
          </a:xfrm>
          <a:prstGeom prst="straightConnector1">
            <a:avLst/>
          </a:prstGeom>
          <a:ln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5947410" y="3971925"/>
            <a:ext cx="436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>
                <a:latin typeface="宋体" panose="02010600030101010101" pitchFamily="2" charset="-122"/>
                <a:ea typeface="宋体" panose="02010600030101010101" pitchFamily="2" charset="-122"/>
              </a:rPr>
              <a:t>加载</a:t>
            </a:r>
            <a:endParaRPr lang="zh-CN" altLang="en-US" sz="1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7" name="图片 46" descr="resource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76390" y="2157095"/>
            <a:ext cx="483870" cy="483870"/>
          </a:xfrm>
          <a:prstGeom prst="rect">
            <a:avLst/>
          </a:prstGeom>
        </p:spPr>
      </p:pic>
      <p:cxnSp>
        <p:nvCxnSpPr>
          <p:cNvPr id="48" name="曲线连接符 47"/>
          <p:cNvCxnSpPr>
            <a:stCxn id="3" idx="2"/>
            <a:endCxn id="47" idx="0"/>
          </p:cNvCxnSpPr>
          <p:nvPr/>
        </p:nvCxnSpPr>
        <p:spPr>
          <a:xfrm rot="5400000" flipV="1">
            <a:off x="6519545" y="1758315"/>
            <a:ext cx="364490" cy="433070"/>
          </a:xfrm>
          <a:prstGeom prst="curved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6746240" y="1791970"/>
            <a:ext cx="2971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写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直接箭头连接符 49"/>
          <p:cNvCxnSpPr/>
          <p:nvPr/>
        </p:nvCxnSpPr>
        <p:spPr>
          <a:xfrm flipH="1">
            <a:off x="6781800" y="2544445"/>
            <a:ext cx="3810" cy="1335405"/>
          </a:xfrm>
          <a:prstGeom prst="straightConnector1">
            <a:avLst/>
          </a:prstGeom>
          <a:ln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6384290" y="3070225"/>
            <a:ext cx="4114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查找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" name="直接箭头连接符 51"/>
          <p:cNvCxnSpPr/>
          <p:nvPr/>
        </p:nvCxnSpPr>
        <p:spPr>
          <a:xfrm flipV="1">
            <a:off x="7080250" y="2489200"/>
            <a:ext cx="6350" cy="1327150"/>
          </a:xfrm>
          <a:prstGeom prst="straightConnector1">
            <a:avLst/>
          </a:prstGeom>
          <a:ln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7086600" y="2934335"/>
            <a:ext cx="114300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</a:rPr>
              <a:t>copy to container</a:t>
            </a:r>
            <a:endParaRPr lang="en-US" altLang="zh-CN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4" name="图片 53" descr="resourc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479790" y="2640965"/>
            <a:ext cx="483870" cy="483870"/>
          </a:xfrm>
          <a:prstGeom prst="rect">
            <a:avLst/>
          </a:prstGeom>
        </p:spPr>
      </p:pic>
      <p:pic>
        <p:nvPicPr>
          <p:cNvPr id="55" name="图片 54" descr="resource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79790" y="2165350"/>
            <a:ext cx="483870" cy="483870"/>
          </a:xfrm>
          <a:prstGeom prst="rect">
            <a:avLst/>
          </a:prstGeom>
        </p:spPr>
      </p:pic>
      <p:cxnSp>
        <p:nvCxnSpPr>
          <p:cNvPr id="56" name="曲线连接符 55"/>
          <p:cNvCxnSpPr>
            <a:stCxn id="3" idx="3"/>
            <a:endCxn id="55" idx="0"/>
          </p:cNvCxnSpPr>
          <p:nvPr/>
        </p:nvCxnSpPr>
        <p:spPr>
          <a:xfrm>
            <a:off x="6746240" y="1531620"/>
            <a:ext cx="1975485" cy="633730"/>
          </a:xfrm>
          <a:prstGeom prst="curved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7730490" y="1416685"/>
            <a:ext cx="4114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963660" y="2314575"/>
            <a:ext cx="9829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仅在容器层</a:t>
            </a:r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标记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2610,&quot;width&quot;:14085}"/>
</p:tagLst>
</file>

<file path=ppt/tags/tag2.xml><?xml version="1.0" encoding="utf-8"?>
<p:tagLst xmlns:p="http://schemas.openxmlformats.org/presentationml/2006/main">
  <p:tag name="KSO_WM_UNIT_TABLE_BEAUTIFY" val="smartTable{546486d6-8454-4ad2-9ff1-9a4780dc2c21}"/>
  <p:tag name="TABLE_RECT" val="17*184.638*926*289.35"/>
  <p:tag name="TABLE_EMPHASIZE_COLOR" val="6579300"/>
  <p:tag name="TABLE_ONEKEY_SKIN_IDX" val="0"/>
  <p:tag name="TABLE_SKINIDX" val="-1"/>
  <p:tag name="TABLE_COLORIDX" val="l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5557</Words>
  <Application>WPS 演示</Application>
  <PresentationFormat>宽屏</PresentationFormat>
  <Paragraphs>625</Paragraphs>
  <Slides>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3" baseType="lpstr">
      <vt:lpstr>Arial</vt:lpstr>
      <vt:lpstr>宋体</vt:lpstr>
      <vt:lpstr>Wingdings</vt:lpstr>
      <vt:lpstr>微软雅黑</vt:lpstr>
      <vt:lpstr>方正大黑体_GBK</vt:lpstr>
      <vt:lpstr>Times New Roman</vt:lpstr>
      <vt:lpstr>等线</vt:lpstr>
      <vt:lpstr>Arial Unicode MS</vt:lpstr>
      <vt:lpstr>等线 Light</vt:lpstr>
      <vt:lpstr>Calibri</vt:lpstr>
      <vt:lpstr>楷体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zccv</dc:creator>
  <cp:lastModifiedBy>刘智</cp:lastModifiedBy>
  <cp:revision>45</cp:revision>
  <dcterms:created xsi:type="dcterms:W3CDTF">2018-10-08T02:46:00Z</dcterms:created>
  <dcterms:modified xsi:type="dcterms:W3CDTF">2020-11-23T07:29:38Z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2052-11.1.0.10000</vt:lpwstr>
  </property>
</Properties>
</file>